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4" r:id="rId3"/>
    <p:sldId id="257" r:id="rId4"/>
    <p:sldId id="265" r:id="rId5"/>
    <p:sldId id="266" r:id="rId6"/>
    <p:sldId id="267" r:id="rId7"/>
    <p:sldId id="268" r:id="rId8"/>
    <p:sldId id="258" r:id="rId9"/>
    <p:sldId id="259" r:id="rId10"/>
    <p:sldId id="260" r:id="rId11"/>
    <p:sldId id="261" r:id="rId12"/>
    <p:sldId id="262" r:id="rId13"/>
    <p:sldId id="263"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4995" autoAdjust="0"/>
    <p:restoredTop sz="94660"/>
  </p:normalViewPr>
  <p:slideViewPr>
    <p:cSldViewPr snapToGrid="0">
      <p:cViewPr varScale="1">
        <p:scale>
          <a:sx n="69" d="100"/>
          <a:sy n="69" d="100"/>
        </p:scale>
        <p:origin x="-560" y="-68"/>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83240D7D-6769-41DF-A175-8AB37D3069F9}" type="datetimeFigureOut">
              <a:rPr lang="en-IN" smtClean="0"/>
              <a:pPr/>
              <a:t>18-04-2020</a:t>
            </a:fld>
            <a:endParaRPr lang="en-IN"/>
          </a:p>
        </p:txBody>
      </p:sp>
      <p:sp>
        <p:nvSpPr>
          <p:cNvPr id="19" name="Footer Placeholder 18"/>
          <p:cNvSpPr>
            <a:spLocks noGrp="1"/>
          </p:cNvSpPr>
          <p:nvPr>
            <p:ph type="ftr" sz="quarter" idx="11"/>
          </p:nvPr>
        </p:nvSpPr>
        <p:spPr/>
        <p:txBody>
          <a:bodyPr/>
          <a:lstStyle/>
          <a:p>
            <a:endParaRPr lang="en-IN"/>
          </a:p>
        </p:txBody>
      </p:sp>
      <p:sp>
        <p:nvSpPr>
          <p:cNvPr id="27" name="Slide Number Placeholder 26"/>
          <p:cNvSpPr>
            <a:spLocks noGrp="1"/>
          </p:cNvSpPr>
          <p:nvPr>
            <p:ph type="sldNum" sz="quarter" idx="12"/>
          </p:nvPr>
        </p:nvSpPr>
        <p:spPr/>
        <p:txBody>
          <a:bodyPr/>
          <a:lstStyle/>
          <a:p>
            <a:fld id="{D0AB4D7B-45B4-4440-B1C5-6B83C90A2BAD}"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3240D7D-6769-41DF-A175-8AB37D3069F9}" type="datetimeFigureOut">
              <a:rPr lang="en-IN" smtClean="0"/>
              <a:pPr/>
              <a:t>18-04-2020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0AB4D7B-45B4-4440-B1C5-6B83C90A2BAD}"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914402"/>
            <a:ext cx="80264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3240D7D-6769-41DF-A175-8AB37D3069F9}" type="datetimeFigureOut">
              <a:rPr lang="en-IN" smtClean="0"/>
              <a:pPr/>
              <a:t>18-04-2020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0AB4D7B-45B4-4440-B1C5-6B83C90A2BAD}"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3240D7D-6769-41DF-A175-8AB37D3069F9}" type="datetimeFigureOut">
              <a:rPr lang="en-IN" smtClean="0"/>
              <a:pPr/>
              <a:t>18-04-2020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0AB4D7B-45B4-4440-B1C5-6B83C90A2BAD}"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3240D7D-6769-41DF-A175-8AB37D3069F9}" type="datetimeFigureOut">
              <a:rPr lang="en-IN" smtClean="0"/>
              <a:pPr/>
              <a:t>18-04-2020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0AB4D7B-45B4-4440-B1C5-6B83C90A2BAD}"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3240D7D-6769-41DF-A175-8AB37D3069F9}" type="datetimeFigureOut">
              <a:rPr lang="en-IN" smtClean="0"/>
              <a:pPr/>
              <a:t>18-04-2020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0AB4D7B-45B4-4440-B1C5-6B83C90A2BAD}"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3240D7D-6769-41DF-A175-8AB37D3069F9}" type="datetimeFigureOut">
              <a:rPr lang="en-IN" smtClean="0"/>
              <a:pPr/>
              <a:t>18-04-2020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D0AB4D7B-45B4-4440-B1C5-6B83C90A2BAD}"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3240D7D-6769-41DF-A175-8AB37D3069F9}" type="datetimeFigureOut">
              <a:rPr lang="en-IN" smtClean="0"/>
              <a:pPr/>
              <a:t>18-04-2020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D0AB4D7B-45B4-4440-B1C5-6B83C90A2BAD}"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240D7D-6769-41DF-A175-8AB37D3069F9}" type="datetimeFigureOut">
              <a:rPr lang="en-IN" smtClean="0"/>
              <a:pPr/>
              <a:t>18-04-2020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D0AB4D7B-45B4-4440-B1C5-6B83C90A2BAD}"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3240D7D-6769-41DF-A175-8AB37D3069F9}" type="datetimeFigureOut">
              <a:rPr lang="en-IN" smtClean="0"/>
              <a:pPr/>
              <a:t>18-04-2020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0AB4D7B-45B4-4440-B1C5-6B83C90A2BAD}"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3240D7D-6769-41DF-A175-8AB37D3069F9}" type="datetimeFigureOut">
              <a:rPr lang="en-IN" smtClean="0"/>
              <a:pPr/>
              <a:t>18-04-2020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a:xfrm>
            <a:off x="10769600" y="6356351"/>
            <a:ext cx="812800" cy="365125"/>
          </a:xfrm>
        </p:spPr>
        <p:txBody>
          <a:bodyPr/>
          <a:lstStyle/>
          <a:p>
            <a:fld id="{D0AB4D7B-45B4-4440-B1C5-6B83C90A2BAD}" type="slidenum">
              <a:rPr lang="en-IN" smtClean="0"/>
              <a:pPr/>
              <a:t>‹#›</a:t>
            </a:fld>
            <a:endParaRPr lang="en-IN"/>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3240D7D-6769-41DF-A175-8AB37D3069F9}" type="datetimeFigureOut">
              <a:rPr lang="en-IN" smtClean="0"/>
              <a:pPr/>
              <a:t>18-04-2020</a:t>
            </a:fld>
            <a:endParaRPr lang="en-IN"/>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IN"/>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0AB4D7B-45B4-4440-B1C5-6B83C90A2BAD}" type="slidenum">
              <a:rPr lang="en-IN" smtClean="0"/>
              <a:pPr/>
              <a:t>‹#›</a:t>
            </a:fld>
            <a:endParaRPr lang="en-IN"/>
          </a:p>
        </p:txBody>
      </p:sp>
      <p:grpSp>
        <p:nvGrpSpPr>
          <p:cNvPr id="2" name="Group 1"/>
          <p:cNvGrpSpPr/>
          <p:nvPr/>
        </p:nvGrpSpPr>
        <p:grpSpPr>
          <a:xfrm>
            <a:off x="-25356" y="202408"/>
            <a:ext cx="12240731"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learncbse.in/ncert-solutions-for-class-12-flamingo-english-lost-spring/" TargetMode="External"/><Relationship Id="rId2" Type="http://schemas.openxmlformats.org/officeDocument/2006/relationships/hyperlink" Target="https://www.youtube.com/watch?v=lNwsoEPyjcM" TargetMode="External"/><Relationship Id="rId1" Type="http://schemas.openxmlformats.org/officeDocument/2006/relationships/slideLayout" Target="../slideLayouts/slideLayout2.xml"/><Relationship Id="rId4" Type="http://schemas.openxmlformats.org/officeDocument/2006/relationships/hyperlink" Target="https://edunation19.blogspot.com/2019/10/lost-spring-summary-class-12-ncert.htm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C2AD577-336B-4227-A0AC-A2A3756CED38}"/>
              </a:ext>
            </a:extLst>
          </p:cNvPr>
          <p:cNvSpPr>
            <a:spLocks noGrp="1"/>
          </p:cNvSpPr>
          <p:nvPr>
            <p:ph type="ctrTitle"/>
          </p:nvPr>
        </p:nvSpPr>
        <p:spPr/>
        <p:txBody>
          <a:bodyPr/>
          <a:lstStyle/>
          <a:p>
            <a:r>
              <a:rPr lang="en-IN" dirty="0"/>
              <a:t>LOST SPRING</a:t>
            </a:r>
          </a:p>
        </p:txBody>
      </p:sp>
      <p:sp>
        <p:nvSpPr>
          <p:cNvPr id="3" name="Subtitle 2">
            <a:extLst>
              <a:ext uri="{FF2B5EF4-FFF2-40B4-BE49-F238E27FC236}">
                <a16:creationId xmlns="" xmlns:a16="http://schemas.microsoft.com/office/drawing/2014/main" id="{11801DB7-EC2F-435B-AE99-173C4D60299F}"/>
              </a:ext>
            </a:extLst>
          </p:cNvPr>
          <p:cNvSpPr>
            <a:spLocks noGrp="1"/>
          </p:cNvSpPr>
          <p:nvPr>
            <p:ph type="subTitle" idx="1"/>
          </p:nvPr>
        </p:nvSpPr>
        <p:spPr/>
        <p:txBody>
          <a:bodyPr/>
          <a:lstStyle/>
          <a:p>
            <a:r>
              <a:rPr lang="en-IN" dirty="0"/>
              <a:t>By </a:t>
            </a:r>
            <a:r>
              <a:rPr lang="en-IN" dirty="0" err="1"/>
              <a:t>Anees</a:t>
            </a:r>
            <a:r>
              <a:rPr lang="en-IN" dirty="0"/>
              <a:t> Jung</a:t>
            </a:r>
          </a:p>
        </p:txBody>
      </p:sp>
      <p:pic>
        <p:nvPicPr>
          <p:cNvPr id="4" name="Picture 3" descr="Anish Jung.jfif"/>
          <p:cNvPicPr>
            <a:picLocks noChangeAspect="1"/>
          </p:cNvPicPr>
          <p:nvPr/>
        </p:nvPicPr>
        <p:blipFill>
          <a:blip r:embed="rId2"/>
          <a:stretch>
            <a:fillRect/>
          </a:stretch>
        </p:blipFill>
        <p:spPr>
          <a:xfrm>
            <a:off x="4839854" y="4054763"/>
            <a:ext cx="2530764" cy="2613891"/>
          </a:xfrm>
          <a:prstGeom prst="rect">
            <a:avLst/>
          </a:prstGeom>
        </p:spPr>
      </p:pic>
    </p:spTree>
    <p:extLst>
      <p:ext uri="{BB962C8B-B14F-4D97-AF65-F5344CB8AC3E}">
        <p14:creationId xmlns="" xmlns:p14="http://schemas.microsoft.com/office/powerpoint/2010/main" val="5933712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A1386D0-E3F9-41E2-A731-D0C7A2E0FBB2}"/>
              </a:ext>
            </a:extLst>
          </p:cNvPr>
          <p:cNvSpPr>
            <a:spLocks noGrp="1"/>
          </p:cNvSpPr>
          <p:nvPr>
            <p:ph type="title"/>
          </p:nvPr>
        </p:nvSpPr>
        <p:spPr/>
        <p:txBody>
          <a:bodyPr>
            <a:normAutofit fontScale="90000"/>
          </a:bodyPr>
          <a:lstStyle/>
          <a:p>
            <a:r>
              <a:rPr lang="en-IN" b="1" dirty="0"/>
              <a:t>Gist: </a:t>
            </a:r>
            <a:r>
              <a:rPr lang="en-IN" dirty="0"/>
              <a:t>(</a:t>
            </a:r>
            <a:r>
              <a:rPr lang="en-US" b="1" u="sng" dirty="0"/>
              <a:t>Sometimes I find a rupee in garbage)</a:t>
            </a:r>
            <a:endParaRPr lang="en-IN" dirty="0"/>
          </a:p>
        </p:txBody>
      </p:sp>
      <p:sp>
        <p:nvSpPr>
          <p:cNvPr id="3" name="Content Placeholder 2">
            <a:extLst>
              <a:ext uri="{FF2B5EF4-FFF2-40B4-BE49-F238E27FC236}">
                <a16:creationId xmlns="" xmlns:a16="http://schemas.microsoft.com/office/drawing/2014/main" id="{C35FBE44-0C96-43A3-9579-5795CB13F891}"/>
              </a:ext>
            </a:extLst>
          </p:cNvPr>
          <p:cNvSpPr>
            <a:spLocks noGrp="1"/>
          </p:cNvSpPr>
          <p:nvPr>
            <p:ph idx="1"/>
          </p:nvPr>
        </p:nvSpPr>
        <p:spPr/>
        <p:txBody>
          <a:bodyPr>
            <a:normAutofit/>
          </a:bodyPr>
          <a:lstStyle/>
          <a:p>
            <a:pPr algn="just" fontAlgn="base"/>
            <a:r>
              <a:rPr lang="en-US" dirty="0"/>
              <a:t>The author examines and analyses the impoverished conditions and traditions that condemn children to a life of exploitation these children are denied an education and forced into hardships early in their lives.</a:t>
            </a:r>
          </a:p>
          <a:p>
            <a:pPr algn="just" fontAlgn="base"/>
            <a:r>
              <a:rPr lang="en-US" dirty="0"/>
              <a:t>The writer encounters Saheb – a rag picker whose parents have left behind the life of poverty in Dhaka to earn a living in Delhi.</a:t>
            </a:r>
          </a:p>
          <a:p>
            <a:pPr algn="just" fontAlgn="base"/>
            <a:r>
              <a:rPr lang="en-US" dirty="0"/>
              <a:t>His family like many other families of rag pickers lives in </a:t>
            </a:r>
            <a:r>
              <a:rPr lang="en-US" dirty="0" err="1"/>
              <a:t>Seemapuri</a:t>
            </a:r>
            <a:r>
              <a:rPr lang="en-US" dirty="0"/>
              <a:t>. They do not have other identification other than a ration card.</a:t>
            </a:r>
          </a:p>
          <a:p>
            <a:pPr algn="just" fontAlgn="base"/>
            <a:r>
              <a:rPr lang="en-US" dirty="0"/>
              <a:t>The children do not go to school and they are excited at the prospect of finding a coin or even a ten rupee note for rummaging in the garbage.</a:t>
            </a:r>
          </a:p>
          <a:p>
            <a:pPr algn="just"/>
            <a:endParaRPr lang="en-IN" dirty="0"/>
          </a:p>
        </p:txBody>
      </p:sp>
    </p:spTree>
    <p:extLst>
      <p:ext uri="{BB962C8B-B14F-4D97-AF65-F5344CB8AC3E}">
        <p14:creationId xmlns="" xmlns:p14="http://schemas.microsoft.com/office/powerpoint/2010/main" val="7861447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1DD0BF2-1BAF-418D-8524-8122C5BDDD6A}"/>
              </a:ext>
            </a:extLst>
          </p:cNvPr>
          <p:cNvSpPr>
            <a:spLocks noGrp="1"/>
          </p:cNvSpPr>
          <p:nvPr>
            <p:ph type="title"/>
          </p:nvPr>
        </p:nvSpPr>
        <p:spPr/>
        <p:txBody>
          <a:bodyPr/>
          <a:lstStyle/>
          <a:p>
            <a:endParaRPr lang="en-IN"/>
          </a:p>
        </p:txBody>
      </p:sp>
      <p:sp>
        <p:nvSpPr>
          <p:cNvPr id="3" name="Content Placeholder 2">
            <a:extLst>
              <a:ext uri="{FF2B5EF4-FFF2-40B4-BE49-F238E27FC236}">
                <a16:creationId xmlns="" xmlns:a16="http://schemas.microsoft.com/office/drawing/2014/main" id="{8B92A1D3-D36D-4A86-AC72-99100EC7338F}"/>
              </a:ext>
            </a:extLst>
          </p:cNvPr>
          <p:cNvSpPr>
            <a:spLocks noGrp="1"/>
          </p:cNvSpPr>
          <p:nvPr>
            <p:ph idx="1"/>
          </p:nvPr>
        </p:nvSpPr>
        <p:spPr/>
        <p:txBody>
          <a:bodyPr/>
          <a:lstStyle/>
          <a:p>
            <a:pPr algn="just" fontAlgn="base"/>
            <a:r>
              <a:rPr lang="en-US" dirty="0"/>
              <a:t>It is the only way of earning.</a:t>
            </a:r>
          </a:p>
          <a:p>
            <a:pPr algn="just" fontAlgn="base"/>
            <a:r>
              <a:rPr lang="en-US" dirty="0"/>
              <a:t>The writer is pained to see Saheb, a rag picker whose name means the ruler of earth, Lose the spark of childhood and roams barefooted with his friends.</a:t>
            </a:r>
          </a:p>
          <a:p>
            <a:pPr algn="just" fontAlgn="base"/>
            <a:r>
              <a:rPr lang="en-US" dirty="0"/>
              <a:t>From morning to noon the author encounters him in a tea stall and is paid Rs. 800 He sadly realizes that he is no longer his own master and this loss of identity weighs heavily on his tender shoulders.</a:t>
            </a:r>
          </a:p>
          <a:p>
            <a:pPr algn="just"/>
            <a:endParaRPr lang="en-IN" dirty="0"/>
          </a:p>
        </p:txBody>
      </p:sp>
    </p:spTree>
    <p:extLst>
      <p:ext uri="{BB962C8B-B14F-4D97-AF65-F5344CB8AC3E}">
        <p14:creationId xmlns="" xmlns:p14="http://schemas.microsoft.com/office/powerpoint/2010/main" val="18128527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2520A31-2C3E-4953-8457-ADC6F37DEED4}"/>
              </a:ext>
            </a:extLst>
          </p:cNvPr>
          <p:cNvSpPr>
            <a:spLocks noGrp="1"/>
          </p:cNvSpPr>
          <p:nvPr>
            <p:ph type="title"/>
          </p:nvPr>
        </p:nvSpPr>
        <p:spPr/>
        <p:txBody>
          <a:bodyPr/>
          <a:lstStyle/>
          <a:p>
            <a:r>
              <a:rPr lang="en-US" b="1" u="sng" dirty="0"/>
              <a:t>I want to drive a car</a:t>
            </a:r>
            <a:endParaRPr lang="en-IN" dirty="0"/>
          </a:p>
        </p:txBody>
      </p:sp>
      <p:sp>
        <p:nvSpPr>
          <p:cNvPr id="3" name="Content Placeholder 2">
            <a:extLst>
              <a:ext uri="{FF2B5EF4-FFF2-40B4-BE49-F238E27FC236}">
                <a16:creationId xmlns="" xmlns:a16="http://schemas.microsoft.com/office/drawing/2014/main" id="{C0C4A6B3-3BD7-4078-8165-E05A04E01F68}"/>
              </a:ext>
            </a:extLst>
          </p:cNvPr>
          <p:cNvSpPr>
            <a:spLocks noGrp="1"/>
          </p:cNvSpPr>
          <p:nvPr>
            <p:ph idx="1"/>
          </p:nvPr>
        </p:nvSpPr>
        <p:spPr/>
        <p:txBody>
          <a:bodyPr/>
          <a:lstStyle/>
          <a:p>
            <a:pPr algn="just" fontAlgn="base"/>
            <a:r>
              <a:rPr lang="en-US" dirty="0"/>
              <a:t>The author then tells about another victim, Mukesh who wants to be a motor mechanic.</a:t>
            </a:r>
          </a:p>
          <a:p>
            <a:pPr algn="just" fontAlgn="base"/>
            <a:r>
              <a:rPr lang="en-US" dirty="0"/>
              <a:t>He has always worked in the glass making industry.</a:t>
            </a:r>
          </a:p>
          <a:p>
            <a:pPr algn="just" fontAlgn="base"/>
            <a:r>
              <a:rPr lang="en-US" dirty="0"/>
              <a:t>They are exposed to various health hazards like losing their eyesight as they work in abysmal conditions, in dark and dingy cells.</a:t>
            </a:r>
          </a:p>
          <a:p>
            <a:pPr algn="just" fontAlgn="base"/>
            <a:r>
              <a:rPr lang="en-US" dirty="0"/>
              <a:t>Mukesh’s father is blind as were his father and grandfather before him.</a:t>
            </a:r>
          </a:p>
          <a:p>
            <a:pPr algn="just" fontAlgn="base"/>
            <a:r>
              <a:rPr lang="en-US" dirty="0"/>
              <a:t>So burdened are the bangle makers of Firozabad that they have lost their ability to dream unlike Mukesh who dreams of driving a car.</a:t>
            </a:r>
          </a:p>
          <a:p>
            <a:pPr algn="just"/>
            <a:endParaRPr lang="en-IN" dirty="0"/>
          </a:p>
        </p:txBody>
      </p:sp>
    </p:spTree>
    <p:extLst>
      <p:ext uri="{BB962C8B-B14F-4D97-AF65-F5344CB8AC3E}">
        <p14:creationId xmlns="" xmlns:p14="http://schemas.microsoft.com/office/powerpoint/2010/main" val="11074078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275074E-39B9-4C34-A584-3008A2F26529}"/>
              </a:ext>
            </a:extLst>
          </p:cNvPr>
          <p:cNvSpPr>
            <a:spLocks noGrp="1"/>
          </p:cNvSpPr>
          <p:nvPr>
            <p:ph type="title"/>
          </p:nvPr>
        </p:nvSpPr>
        <p:spPr/>
        <p:txBody>
          <a:bodyPr/>
          <a:lstStyle/>
          <a:p>
            <a:r>
              <a:rPr lang="en-IN" b="1" dirty="0" smtClean="0"/>
              <a:t>Useful Links:</a:t>
            </a:r>
            <a:endParaRPr lang="en-IN" b="1" dirty="0"/>
          </a:p>
        </p:txBody>
      </p:sp>
      <p:sp>
        <p:nvSpPr>
          <p:cNvPr id="3" name="Content Placeholder 2">
            <a:extLst>
              <a:ext uri="{FF2B5EF4-FFF2-40B4-BE49-F238E27FC236}">
                <a16:creationId xmlns="" xmlns:a16="http://schemas.microsoft.com/office/drawing/2014/main" id="{154B2370-4079-4DF5-AAFD-ABF6407C870F}"/>
              </a:ext>
            </a:extLst>
          </p:cNvPr>
          <p:cNvSpPr>
            <a:spLocks noGrp="1"/>
          </p:cNvSpPr>
          <p:nvPr>
            <p:ph idx="1"/>
          </p:nvPr>
        </p:nvSpPr>
        <p:spPr/>
        <p:txBody>
          <a:bodyPr/>
          <a:lstStyle/>
          <a:p>
            <a:r>
              <a:rPr lang="en-US" dirty="0" smtClean="0">
                <a:hlinkClick r:id="rId2"/>
              </a:rPr>
              <a:t>https://</a:t>
            </a:r>
            <a:r>
              <a:rPr lang="en-US" dirty="0" smtClean="0">
                <a:hlinkClick r:id="rId2"/>
              </a:rPr>
              <a:t>www.youtube.com/watch?v=lNwsoEPyjcM</a:t>
            </a:r>
            <a:endParaRPr lang="en-US" dirty="0" smtClean="0"/>
          </a:p>
          <a:p>
            <a:r>
              <a:rPr lang="en-US" dirty="0" smtClean="0">
                <a:hlinkClick r:id="rId3"/>
              </a:rPr>
              <a:t>https://www.learncbse.in/ncert-solutions-for-class-12-flamingo-english-lost-spring</a:t>
            </a:r>
            <a:r>
              <a:rPr lang="en-US" dirty="0" smtClean="0">
                <a:hlinkClick r:id="rId3"/>
              </a:rPr>
              <a:t>/</a:t>
            </a:r>
            <a:endParaRPr lang="en-US" dirty="0" smtClean="0"/>
          </a:p>
          <a:p>
            <a:r>
              <a:rPr lang="en-US" dirty="0" smtClean="0">
                <a:hlinkClick r:id="rId4"/>
              </a:rPr>
              <a:t>https://edunation19.blogspot.com/2019/10/lost-spring-summary-class-12-ncert.html</a:t>
            </a:r>
            <a:endParaRPr lang="en-IN" dirty="0"/>
          </a:p>
        </p:txBody>
      </p:sp>
    </p:spTree>
    <p:extLst>
      <p:ext uri="{BB962C8B-B14F-4D97-AF65-F5344CB8AC3E}">
        <p14:creationId xmlns="" xmlns:p14="http://schemas.microsoft.com/office/powerpoint/2010/main" val="22050543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5832F27-701B-4DE6-9157-0F58C24445D3}"/>
              </a:ext>
            </a:extLst>
          </p:cNvPr>
          <p:cNvSpPr>
            <a:spLocks noGrp="1"/>
          </p:cNvSpPr>
          <p:nvPr>
            <p:ph type="title"/>
          </p:nvPr>
        </p:nvSpPr>
        <p:spPr/>
        <p:txBody>
          <a:bodyPr/>
          <a:lstStyle/>
          <a:p>
            <a:r>
              <a:rPr lang="en-IN" b="1" dirty="0"/>
              <a:t>About the Author</a:t>
            </a:r>
          </a:p>
        </p:txBody>
      </p:sp>
      <p:sp>
        <p:nvSpPr>
          <p:cNvPr id="3" name="Content Placeholder 2">
            <a:extLst>
              <a:ext uri="{FF2B5EF4-FFF2-40B4-BE49-F238E27FC236}">
                <a16:creationId xmlns="" xmlns:a16="http://schemas.microsoft.com/office/drawing/2014/main" id="{8DA4DAB0-314C-4D25-8829-D57985DCEF7F}"/>
              </a:ext>
            </a:extLst>
          </p:cNvPr>
          <p:cNvSpPr>
            <a:spLocks noGrp="1"/>
          </p:cNvSpPr>
          <p:nvPr>
            <p:ph idx="1"/>
          </p:nvPr>
        </p:nvSpPr>
        <p:spPr/>
        <p:txBody>
          <a:bodyPr>
            <a:normAutofit fontScale="92500" lnSpcReduction="20000"/>
          </a:bodyPr>
          <a:lstStyle/>
          <a:p>
            <a:pPr algn="just"/>
            <a:r>
              <a:rPr lang="en-US" dirty="0" err="1"/>
              <a:t>Anees</a:t>
            </a:r>
            <a:r>
              <a:rPr lang="en-US" dirty="0"/>
              <a:t> Jung is an Indian female author, journalist and columnist who writes for major newspapers in India and abroad. She was born in Rourkela and belongs to an aristocratic family in Hyderabad. Her father, Nawab Hoshyar Jung, who was a renowned scholar and poet, worked as the </a:t>
            </a:r>
            <a:r>
              <a:rPr lang="en-US" dirty="0" err="1"/>
              <a:t>musahib</a:t>
            </a:r>
            <a:r>
              <a:rPr lang="en-US" dirty="0"/>
              <a:t> (adviser) to the last Nizam (prince) of Hyderabad State. And her mother and brother are also well-known Urdu poets.</a:t>
            </a:r>
          </a:p>
          <a:p>
            <a:pPr algn="just"/>
            <a:r>
              <a:rPr lang="en-US" dirty="0"/>
              <a:t>Jung hit the headlines with the publication of ‘Unveiling India in 1987’, which is primarily a travel diary that focuses on interviews with women. She went on write many subsequent books on the same topic, and talked to women about their everyday lives, and wrote books like ‘Night of the New Moon: Encounters with Muslim women in India’ (1993) and Seven Sisters (1994). Her book ‘Breaking the Silence (1997) includes conversations on women’s lives from around the world.</a:t>
            </a:r>
          </a:p>
          <a:p>
            <a:pPr algn="just"/>
            <a:endParaRPr lang="en-IN" dirty="0"/>
          </a:p>
        </p:txBody>
      </p:sp>
    </p:spTree>
    <p:extLst>
      <p:ext uri="{BB962C8B-B14F-4D97-AF65-F5344CB8AC3E}">
        <p14:creationId xmlns="" xmlns:p14="http://schemas.microsoft.com/office/powerpoint/2010/main" val="14299400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C3F32BE-C0F2-4044-9FAE-14414C2A79E1}"/>
              </a:ext>
            </a:extLst>
          </p:cNvPr>
          <p:cNvSpPr>
            <a:spLocks noGrp="1"/>
          </p:cNvSpPr>
          <p:nvPr>
            <p:ph type="title"/>
          </p:nvPr>
        </p:nvSpPr>
        <p:spPr/>
        <p:txBody>
          <a:bodyPr>
            <a:normAutofit fontScale="90000"/>
          </a:bodyPr>
          <a:lstStyle/>
          <a:p>
            <a:r>
              <a:rPr lang="en-IN" b="1" dirty="0"/>
              <a:t>Introduction</a:t>
            </a:r>
            <a:br>
              <a:rPr lang="en-IN" b="1" dirty="0"/>
            </a:br>
            <a:endParaRPr lang="en-IN" dirty="0"/>
          </a:p>
        </p:txBody>
      </p:sp>
      <p:sp>
        <p:nvSpPr>
          <p:cNvPr id="3" name="Content Placeholder 2">
            <a:extLst>
              <a:ext uri="{FF2B5EF4-FFF2-40B4-BE49-F238E27FC236}">
                <a16:creationId xmlns="" xmlns:a16="http://schemas.microsoft.com/office/drawing/2014/main" id="{93462382-0E33-44F3-9DC2-334FFCA647F9}"/>
              </a:ext>
            </a:extLst>
          </p:cNvPr>
          <p:cNvSpPr>
            <a:spLocks noGrp="1"/>
          </p:cNvSpPr>
          <p:nvPr>
            <p:ph idx="1"/>
          </p:nvPr>
        </p:nvSpPr>
        <p:spPr/>
        <p:txBody>
          <a:bodyPr/>
          <a:lstStyle/>
          <a:p>
            <a:pPr marL="0" indent="0" algn="just">
              <a:buNone/>
            </a:pPr>
            <a:r>
              <a:rPr lang="en-US" dirty="0"/>
              <a:t>The story, “Lost Spring” describes the pitiable condition of poor children who have been forced to miss the joy of childhood due to the socio-economic condition that prevails in this man-made world. These children are denied the opportunity of schooling and forced into </a:t>
            </a:r>
            <a:r>
              <a:rPr lang="en-US" dirty="0" err="1"/>
              <a:t>labour</a:t>
            </a:r>
            <a:r>
              <a:rPr lang="en-US" dirty="0"/>
              <a:t> early in life. </a:t>
            </a:r>
            <a:r>
              <a:rPr lang="en-US" dirty="0" err="1"/>
              <a:t>Anees</a:t>
            </a:r>
            <a:r>
              <a:rPr lang="en-US" dirty="0"/>
              <a:t> Jung gives voice to eliminate child </a:t>
            </a:r>
            <a:r>
              <a:rPr lang="en-US" dirty="0" err="1"/>
              <a:t>labour</a:t>
            </a:r>
            <a:r>
              <a:rPr lang="en-US" dirty="0"/>
              <a:t> by educating the children and to enforce the laws against child </a:t>
            </a:r>
            <a:r>
              <a:rPr lang="en-US" dirty="0" err="1"/>
              <a:t>labour</a:t>
            </a:r>
            <a:r>
              <a:rPr lang="en-US" dirty="0"/>
              <a:t> strictly. The call is to end child exploitation and let the children enjoy the days.</a:t>
            </a:r>
          </a:p>
          <a:p>
            <a:pPr marL="0" indent="0" algn="just">
              <a:buNone/>
            </a:pPr>
            <a:r>
              <a:rPr lang="en-US" b="1" dirty="0"/>
              <a:t>Characters:</a:t>
            </a:r>
            <a:r>
              <a:rPr lang="en-US" dirty="0"/>
              <a:t> </a:t>
            </a:r>
            <a:r>
              <a:rPr lang="en-US"/>
              <a:t>	</a:t>
            </a:r>
            <a:r>
              <a:rPr lang="en-IN" smtClean="0"/>
              <a:t>Saheb</a:t>
            </a:r>
            <a:r>
              <a:rPr lang="en-IN" dirty="0" smtClean="0"/>
              <a:t>-e-</a:t>
            </a:r>
            <a:r>
              <a:rPr lang="en-IN" dirty="0" err="1" smtClean="0"/>
              <a:t>Alam</a:t>
            </a:r>
            <a:r>
              <a:rPr lang="en-IN" dirty="0"/>
              <a:t>: 	A rag picker</a:t>
            </a:r>
          </a:p>
          <a:p>
            <a:pPr marL="0" indent="0" algn="just">
              <a:buNone/>
            </a:pPr>
            <a:r>
              <a:rPr lang="en-IN" dirty="0"/>
              <a:t>                     		</a:t>
            </a:r>
            <a:r>
              <a:rPr lang="en-US" dirty="0"/>
              <a:t>Mukesh: 		Son of a bangle maker</a:t>
            </a:r>
            <a:endParaRPr lang="en-IN" dirty="0"/>
          </a:p>
        </p:txBody>
      </p:sp>
    </p:spTree>
    <p:extLst>
      <p:ext uri="{BB962C8B-B14F-4D97-AF65-F5344CB8AC3E}">
        <p14:creationId xmlns="" xmlns:p14="http://schemas.microsoft.com/office/powerpoint/2010/main" val="13044743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FF60D64-545B-4BE7-82E2-BBCB93B43DB4}"/>
              </a:ext>
            </a:extLst>
          </p:cNvPr>
          <p:cNvSpPr>
            <a:spLocks noGrp="1"/>
          </p:cNvSpPr>
          <p:nvPr>
            <p:ph type="title"/>
          </p:nvPr>
        </p:nvSpPr>
        <p:spPr>
          <a:xfrm>
            <a:off x="838200" y="365125"/>
            <a:ext cx="10515600" cy="644525"/>
          </a:xfrm>
        </p:spPr>
        <p:txBody>
          <a:bodyPr>
            <a:normAutofit fontScale="90000"/>
          </a:bodyPr>
          <a:lstStyle/>
          <a:p>
            <a:r>
              <a:rPr lang="en-IN" dirty="0"/>
              <a:t>Vocabulary</a:t>
            </a:r>
          </a:p>
        </p:txBody>
      </p:sp>
      <p:sp>
        <p:nvSpPr>
          <p:cNvPr id="3" name="Content Placeholder 2">
            <a:extLst>
              <a:ext uri="{FF2B5EF4-FFF2-40B4-BE49-F238E27FC236}">
                <a16:creationId xmlns="" xmlns:a16="http://schemas.microsoft.com/office/drawing/2014/main" id="{993604BF-7CF9-4743-B772-6255CB9E553E}"/>
              </a:ext>
            </a:extLst>
          </p:cNvPr>
          <p:cNvSpPr>
            <a:spLocks noGrp="1"/>
          </p:cNvSpPr>
          <p:nvPr>
            <p:ph idx="1"/>
          </p:nvPr>
        </p:nvSpPr>
        <p:spPr>
          <a:xfrm>
            <a:off x="838200" y="1104900"/>
            <a:ext cx="10515600" cy="5072063"/>
          </a:xfrm>
        </p:spPr>
        <p:txBody>
          <a:bodyPr/>
          <a:lstStyle/>
          <a:p>
            <a:r>
              <a:rPr lang="en-US" dirty="0"/>
              <a:t>Scrounging – searching for</a:t>
            </a:r>
          </a:p>
          <a:p>
            <a:r>
              <a:rPr lang="en-US" dirty="0"/>
              <a:t>Glibly - speaking or spoken in a confident way, but without careful thought or honesty</a:t>
            </a:r>
          </a:p>
          <a:p>
            <a:r>
              <a:rPr lang="en-US" dirty="0"/>
              <a:t>Hollow – meaningless</a:t>
            </a:r>
          </a:p>
          <a:p>
            <a:r>
              <a:rPr lang="en-US" dirty="0"/>
              <a:t>Embarrassed - feeling </a:t>
            </a:r>
            <a:r>
              <a:rPr lang="en-US" dirty="0" smtClean="0"/>
              <a:t>ashamed       </a:t>
            </a:r>
            <a:endParaRPr lang="en-US" dirty="0"/>
          </a:p>
          <a:p>
            <a:r>
              <a:rPr lang="en-US" dirty="0"/>
              <a:t>abound - exist in large numbers</a:t>
            </a:r>
          </a:p>
          <a:p>
            <a:r>
              <a:rPr lang="en-US" dirty="0"/>
              <a:t>bleak – empty</a:t>
            </a:r>
          </a:p>
          <a:p>
            <a:r>
              <a:rPr lang="en-US" dirty="0"/>
              <a:t>perpetual state of poverty - never ending condition of being poor</a:t>
            </a:r>
          </a:p>
          <a:p>
            <a:r>
              <a:rPr lang="en-US" dirty="0"/>
              <a:t>Desolation - the state of being empty</a:t>
            </a:r>
          </a:p>
          <a:p>
            <a:r>
              <a:rPr lang="en-US" dirty="0"/>
              <a:t>Panting - taking short and quick breathes</a:t>
            </a:r>
          </a:p>
          <a:p>
            <a:endParaRPr lang="en-US" dirty="0"/>
          </a:p>
          <a:p>
            <a:endParaRPr lang="en-US" dirty="0"/>
          </a:p>
          <a:p>
            <a:endParaRPr lang="en-IN" dirty="0"/>
          </a:p>
        </p:txBody>
      </p:sp>
      <p:pic>
        <p:nvPicPr>
          <p:cNvPr id="6" name="Picture 5" descr="Lost Spring Image 1.jfif"/>
          <p:cNvPicPr>
            <a:picLocks noChangeAspect="1"/>
          </p:cNvPicPr>
          <p:nvPr/>
        </p:nvPicPr>
        <p:blipFill>
          <a:blip r:embed="rId2"/>
          <a:stretch>
            <a:fillRect/>
          </a:stretch>
        </p:blipFill>
        <p:spPr>
          <a:xfrm>
            <a:off x="6677892" y="2014682"/>
            <a:ext cx="4507344" cy="2483428"/>
          </a:xfrm>
          <a:prstGeom prst="rect">
            <a:avLst/>
          </a:prstGeom>
        </p:spPr>
      </p:pic>
    </p:spTree>
    <p:extLst>
      <p:ext uri="{BB962C8B-B14F-4D97-AF65-F5344CB8AC3E}">
        <p14:creationId xmlns="" xmlns:p14="http://schemas.microsoft.com/office/powerpoint/2010/main" val="6378229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7E1D6FF2-6E48-43E3-88CB-03D72787DFBE}"/>
              </a:ext>
            </a:extLst>
          </p:cNvPr>
          <p:cNvSpPr>
            <a:spLocks noGrp="1"/>
          </p:cNvSpPr>
          <p:nvPr>
            <p:ph idx="1"/>
          </p:nvPr>
        </p:nvSpPr>
        <p:spPr>
          <a:xfrm>
            <a:off x="514350" y="476250"/>
            <a:ext cx="11258550" cy="5700713"/>
          </a:xfrm>
        </p:spPr>
        <p:txBody>
          <a:bodyPr>
            <a:normAutofit/>
          </a:bodyPr>
          <a:lstStyle/>
          <a:p>
            <a:r>
              <a:rPr lang="en-US" dirty="0"/>
              <a:t>Desolation - the state of being empty</a:t>
            </a:r>
          </a:p>
          <a:p>
            <a:r>
              <a:rPr lang="en-US" dirty="0"/>
              <a:t>Panting - taking short and quick breathes</a:t>
            </a:r>
          </a:p>
          <a:p>
            <a:r>
              <a:rPr lang="en-US" dirty="0"/>
              <a:t>Acquaintance - contact</a:t>
            </a:r>
          </a:p>
          <a:p>
            <a:r>
              <a:rPr lang="en-US" dirty="0"/>
              <a:t>periphery- outer area</a:t>
            </a:r>
          </a:p>
          <a:p>
            <a:r>
              <a:rPr lang="en-US" dirty="0"/>
              <a:t>metaphorically–symbolically</a:t>
            </a:r>
          </a:p>
          <a:p>
            <a:r>
              <a:rPr lang="en-US" dirty="0"/>
              <a:t>squatters - a person who unlawfully occupies </a:t>
            </a:r>
            <a:endParaRPr lang="en-US" dirty="0" smtClean="0"/>
          </a:p>
          <a:p>
            <a:pPr>
              <a:buNone/>
            </a:pPr>
            <a:r>
              <a:rPr lang="en-US" dirty="0" smtClean="0"/>
              <a:t>an </a:t>
            </a:r>
            <a:r>
              <a:rPr lang="en-US" dirty="0"/>
              <a:t>uninhabited building or unused land</a:t>
            </a:r>
          </a:p>
          <a:p>
            <a:r>
              <a:rPr lang="en-US" dirty="0"/>
              <a:t>wilderness- a wasteland</a:t>
            </a:r>
          </a:p>
          <a:p>
            <a:r>
              <a:rPr lang="en-US" dirty="0"/>
              <a:t>tarpaulin- heavy-duty waterproof cloth</a:t>
            </a:r>
          </a:p>
          <a:p>
            <a:r>
              <a:rPr lang="en-US" dirty="0"/>
              <a:t>Transit homes – a temporary home</a:t>
            </a:r>
          </a:p>
          <a:p>
            <a:r>
              <a:rPr lang="en-US" dirty="0"/>
              <a:t>looms like a mirage - seems that it will be true in the future but actually it will not be so</a:t>
            </a:r>
            <a:endParaRPr lang="en-IN" dirty="0"/>
          </a:p>
        </p:txBody>
      </p:sp>
      <p:pic>
        <p:nvPicPr>
          <p:cNvPr id="4" name="Picture 3" descr="Lost Spring Image 2.jpg"/>
          <p:cNvPicPr>
            <a:picLocks noChangeAspect="1"/>
          </p:cNvPicPr>
          <p:nvPr/>
        </p:nvPicPr>
        <p:blipFill>
          <a:blip r:embed="rId2"/>
          <a:stretch>
            <a:fillRect/>
          </a:stretch>
        </p:blipFill>
        <p:spPr>
          <a:xfrm>
            <a:off x="7416800" y="574676"/>
            <a:ext cx="4239491" cy="4311360"/>
          </a:xfrm>
          <a:prstGeom prst="rect">
            <a:avLst/>
          </a:prstGeom>
        </p:spPr>
      </p:pic>
    </p:spTree>
    <p:extLst>
      <p:ext uri="{BB962C8B-B14F-4D97-AF65-F5344CB8AC3E}">
        <p14:creationId xmlns="" xmlns:p14="http://schemas.microsoft.com/office/powerpoint/2010/main" val="34252641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0271F1CC-0720-46A5-A710-72C30D5CF26C}"/>
              </a:ext>
            </a:extLst>
          </p:cNvPr>
          <p:cNvSpPr>
            <a:spLocks noGrp="1"/>
          </p:cNvSpPr>
          <p:nvPr>
            <p:ph idx="1"/>
          </p:nvPr>
        </p:nvSpPr>
        <p:spPr>
          <a:xfrm>
            <a:off x="447675" y="419100"/>
            <a:ext cx="10906125" cy="5757863"/>
          </a:xfrm>
        </p:spPr>
        <p:txBody>
          <a:bodyPr>
            <a:normAutofit fontScale="85000" lnSpcReduction="20000"/>
          </a:bodyPr>
          <a:lstStyle/>
          <a:p>
            <a:r>
              <a:rPr lang="en-US" dirty="0"/>
              <a:t>Hovels – slums</a:t>
            </a:r>
          </a:p>
          <a:p>
            <a:r>
              <a:rPr lang="en-US" dirty="0"/>
              <a:t>Crumbling – falling down</a:t>
            </a:r>
          </a:p>
          <a:p>
            <a:r>
              <a:rPr lang="en-US" dirty="0"/>
              <a:t>Wobbly – unsteady</a:t>
            </a:r>
          </a:p>
          <a:p>
            <a:r>
              <a:rPr lang="en-US" dirty="0"/>
              <a:t>Coexisting - present at the same time and place</a:t>
            </a:r>
          </a:p>
          <a:p>
            <a:r>
              <a:rPr lang="en-US" dirty="0"/>
              <a:t>Primeval – prehistoric</a:t>
            </a:r>
          </a:p>
          <a:p>
            <a:r>
              <a:rPr lang="en-US" dirty="0"/>
              <a:t>Bangs – hits</a:t>
            </a:r>
          </a:p>
          <a:p>
            <a:r>
              <a:rPr lang="en-US" dirty="0"/>
              <a:t>Shack – a roughly built hut</a:t>
            </a:r>
          </a:p>
          <a:p>
            <a:r>
              <a:rPr lang="en-US" dirty="0"/>
              <a:t>Thatched – covered with dry grass</a:t>
            </a:r>
          </a:p>
          <a:p>
            <a:r>
              <a:rPr lang="en-US" dirty="0"/>
              <a:t>Vessel – container for cooking food</a:t>
            </a:r>
          </a:p>
          <a:p>
            <a:r>
              <a:rPr lang="en-US" dirty="0"/>
              <a:t>Sizzling - make a hissing sound when frying or cooking</a:t>
            </a:r>
          </a:p>
          <a:p>
            <a:r>
              <a:rPr lang="en-US" dirty="0"/>
              <a:t>Platters – large plates</a:t>
            </a:r>
          </a:p>
          <a:p>
            <a:r>
              <a:rPr lang="en-US" dirty="0"/>
              <a:t>Chopped – cut finely</a:t>
            </a:r>
          </a:p>
          <a:p>
            <a:r>
              <a:rPr lang="en-US" dirty="0"/>
              <a:t>Frail – thin, weak</a:t>
            </a:r>
          </a:p>
          <a:p>
            <a:r>
              <a:rPr lang="en-IN" dirty="0"/>
              <a:t>Impoverished – very poor</a:t>
            </a:r>
          </a:p>
          <a:p>
            <a:r>
              <a:rPr lang="en-US" dirty="0"/>
              <a:t>God-given lineage - here, a profession carried on through the generations of a family – glass bangle making</a:t>
            </a:r>
          </a:p>
          <a:p>
            <a:endParaRPr lang="en-US" dirty="0"/>
          </a:p>
          <a:p>
            <a:endParaRPr lang="en-IN" dirty="0"/>
          </a:p>
        </p:txBody>
      </p:sp>
      <p:pic>
        <p:nvPicPr>
          <p:cNvPr id="6" name="Picture 5" descr="Lost Spring Image 3.jpg"/>
          <p:cNvPicPr>
            <a:picLocks noChangeAspect="1"/>
          </p:cNvPicPr>
          <p:nvPr/>
        </p:nvPicPr>
        <p:blipFill>
          <a:blip r:embed="rId2"/>
          <a:stretch>
            <a:fillRect/>
          </a:stretch>
        </p:blipFill>
        <p:spPr>
          <a:xfrm>
            <a:off x="6557818" y="898234"/>
            <a:ext cx="4931207" cy="2713183"/>
          </a:xfrm>
          <a:prstGeom prst="rect">
            <a:avLst/>
          </a:prstGeom>
        </p:spPr>
      </p:pic>
    </p:spTree>
    <p:extLst>
      <p:ext uri="{BB962C8B-B14F-4D97-AF65-F5344CB8AC3E}">
        <p14:creationId xmlns="" xmlns:p14="http://schemas.microsoft.com/office/powerpoint/2010/main" val="789506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795319F6-497D-420C-85B3-8ED9AFC67CC0}"/>
              </a:ext>
            </a:extLst>
          </p:cNvPr>
          <p:cNvSpPr>
            <a:spLocks noGrp="1"/>
          </p:cNvSpPr>
          <p:nvPr>
            <p:ph idx="1"/>
          </p:nvPr>
        </p:nvSpPr>
        <p:spPr>
          <a:xfrm>
            <a:off x="838200" y="609600"/>
            <a:ext cx="10515600" cy="5567363"/>
          </a:xfrm>
        </p:spPr>
        <p:txBody>
          <a:bodyPr>
            <a:normAutofit/>
          </a:bodyPr>
          <a:lstStyle/>
          <a:p>
            <a:r>
              <a:rPr lang="en-US" dirty="0"/>
              <a:t>Unkempt – not taken care of</a:t>
            </a:r>
          </a:p>
          <a:p>
            <a:r>
              <a:rPr lang="en-US" dirty="0"/>
              <a:t>Shanty town - a town that is full of small, roughly built huts</a:t>
            </a:r>
          </a:p>
          <a:p>
            <a:r>
              <a:rPr lang="en-IN" dirty="0"/>
              <a:t>Drab – faded, colourless</a:t>
            </a:r>
          </a:p>
          <a:p>
            <a:r>
              <a:rPr lang="en-US" dirty="0"/>
              <a:t>Sanctity - the state of being sacred or holy</a:t>
            </a:r>
          </a:p>
          <a:p>
            <a:r>
              <a:rPr lang="en-IN" dirty="0"/>
              <a:t>Draped – covered</a:t>
            </a:r>
          </a:p>
          <a:p>
            <a:r>
              <a:rPr lang="en-US" dirty="0"/>
              <a:t>Vicious – cruel</a:t>
            </a:r>
          </a:p>
          <a:p>
            <a:r>
              <a:rPr lang="en-US" dirty="0"/>
              <a:t>Hauled up – dragged, taken </a:t>
            </a:r>
            <a:r>
              <a:rPr lang="en-US" dirty="0" smtClean="0"/>
              <a:t>away       </a:t>
            </a:r>
            <a:endParaRPr lang="en-US" dirty="0"/>
          </a:p>
          <a:p>
            <a:r>
              <a:rPr lang="en-IN" dirty="0"/>
              <a:t>Apathy – lack of concern</a:t>
            </a:r>
          </a:p>
          <a:p>
            <a:r>
              <a:rPr lang="en-IN" dirty="0"/>
              <a:t>Stigma – </a:t>
            </a:r>
            <a:r>
              <a:rPr lang="en-IN" dirty="0" err="1"/>
              <a:t>dishonor</a:t>
            </a:r>
            <a:endParaRPr lang="en-IN" dirty="0"/>
          </a:p>
          <a:p>
            <a:r>
              <a:rPr lang="en-IN" dirty="0"/>
              <a:t>Hurtling down – moving around</a:t>
            </a:r>
            <a:endParaRPr lang="en-US" dirty="0"/>
          </a:p>
          <a:p>
            <a:endParaRPr lang="en-IN" dirty="0"/>
          </a:p>
        </p:txBody>
      </p:sp>
      <p:pic>
        <p:nvPicPr>
          <p:cNvPr id="5" name="Picture 4" descr="Lost Spring Image 4.jpg"/>
          <p:cNvPicPr>
            <a:picLocks noChangeAspect="1"/>
          </p:cNvPicPr>
          <p:nvPr/>
        </p:nvPicPr>
        <p:blipFill>
          <a:blip r:embed="rId2"/>
          <a:stretch>
            <a:fillRect/>
          </a:stretch>
        </p:blipFill>
        <p:spPr>
          <a:xfrm>
            <a:off x="6556807" y="2800927"/>
            <a:ext cx="4029075" cy="3657600"/>
          </a:xfrm>
          <a:prstGeom prst="rect">
            <a:avLst/>
          </a:prstGeom>
        </p:spPr>
      </p:pic>
    </p:spTree>
    <p:extLst>
      <p:ext uri="{BB962C8B-B14F-4D97-AF65-F5344CB8AC3E}">
        <p14:creationId xmlns="" xmlns:p14="http://schemas.microsoft.com/office/powerpoint/2010/main" val="15456544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FD7D8D0-FC61-49D2-BBFE-C50773D9FC5A}"/>
              </a:ext>
            </a:extLst>
          </p:cNvPr>
          <p:cNvSpPr>
            <a:spLocks noGrp="1"/>
          </p:cNvSpPr>
          <p:nvPr>
            <p:ph type="title"/>
          </p:nvPr>
        </p:nvSpPr>
        <p:spPr>
          <a:xfrm>
            <a:off x="447675" y="365125"/>
            <a:ext cx="11287125" cy="1325563"/>
          </a:xfrm>
        </p:spPr>
        <p:txBody>
          <a:bodyPr>
            <a:normAutofit fontScale="90000"/>
          </a:bodyPr>
          <a:lstStyle/>
          <a:p>
            <a:r>
              <a:rPr lang="en-IN" b="1" dirty="0"/>
              <a:t>Summary </a:t>
            </a:r>
            <a:br>
              <a:rPr lang="en-IN" b="1" dirty="0"/>
            </a:br>
            <a:r>
              <a:rPr lang="en-IN" b="1" dirty="0"/>
              <a:t>(Part I)</a:t>
            </a:r>
            <a:r>
              <a:rPr lang="en-IN" dirty="0"/>
              <a:t>: ‘</a:t>
            </a:r>
            <a:r>
              <a:rPr lang="en-US" b="1" dirty="0"/>
              <a:t>Sometimes I Find a Rupee in the Garbage’ - </a:t>
            </a:r>
            <a:r>
              <a:rPr lang="en-IN" sz="3200" dirty="0"/>
              <a:t>Saheb-e-</a:t>
            </a:r>
            <a:r>
              <a:rPr lang="en-IN" sz="3200" dirty="0" err="1"/>
              <a:t>Alam</a:t>
            </a:r>
            <a:r>
              <a:rPr lang="en-IN" sz="3200" dirty="0"/>
              <a:t> (A rag picker)</a:t>
            </a:r>
          </a:p>
        </p:txBody>
      </p:sp>
      <p:sp>
        <p:nvSpPr>
          <p:cNvPr id="3" name="Content Placeholder 2">
            <a:extLst>
              <a:ext uri="{FF2B5EF4-FFF2-40B4-BE49-F238E27FC236}">
                <a16:creationId xmlns="" xmlns:a16="http://schemas.microsoft.com/office/drawing/2014/main" id="{58BD3D81-5BFF-404E-84CA-6B896268A11B}"/>
              </a:ext>
            </a:extLst>
          </p:cNvPr>
          <p:cNvSpPr>
            <a:spLocks noGrp="1"/>
          </p:cNvSpPr>
          <p:nvPr>
            <p:ph idx="1"/>
          </p:nvPr>
        </p:nvSpPr>
        <p:spPr>
          <a:xfrm>
            <a:off x="447675" y="1825625"/>
            <a:ext cx="11201400" cy="4667250"/>
          </a:xfrm>
        </p:spPr>
        <p:txBody>
          <a:bodyPr>
            <a:normAutofit lnSpcReduction="10000"/>
          </a:bodyPr>
          <a:lstStyle/>
          <a:p>
            <a:pPr marL="0" indent="0" algn="just">
              <a:buNone/>
            </a:pPr>
            <a:r>
              <a:rPr lang="en-US" dirty="0"/>
              <a:t>The first part tells the writer’s impressions about the life of the poor rag pickers. The rag pickers have migrated from Dhaka and found a settlement in </a:t>
            </a:r>
            <a:r>
              <a:rPr lang="en-US" dirty="0" err="1"/>
              <a:t>Seemapuri</a:t>
            </a:r>
            <a:r>
              <a:rPr lang="en-US" dirty="0"/>
              <a:t> (India). Their fields and homes had been swept away by storms (Socio Political Unrest). They had come to the big city to find a living. They are poor. The writer watches Saheb every morning scrounging for “gold” in her </a:t>
            </a:r>
            <a:r>
              <a:rPr lang="en-US" dirty="0" err="1"/>
              <a:t>neighbourhood</a:t>
            </a:r>
            <a:r>
              <a:rPr lang="en-US" dirty="0"/>
              <a:t>. Garbage is a means of survival for the elders and for the children it is something wrapped in wonder. The children come across a coin or two from it. These people have desires and ambitions, but they do not know the way to achieve them. There are quite a few things that are unreachable to them, namely shoes, tennis and the like. Later Saheb joins a tea stall where he could earn 800 Rupees and all the meals. The job has taken away his freedom.</a:t>
            </a:r>
            <a:endParaRPr lang="en-IN" dirty="0"/>
          </a:p>
        </p:txBody>
      </p:sp>
    </p:spTree>
    <p:extLst>
      <p:ext uri="{BB962C8B-B14F-4D97-AF65-F5344CB8AC3E}">
        <p14:creationId xmlns="" xmlns:p14="http://schemas.microsoft.com/office/powerpoint/2010/main" val="1665918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EFF07FF-FB53-44EB-8FAD-1EE9B10CC5D1}"/>
              </a:ext>
            </a:extLst>
          </p:cNvPr>
          <p:cNvSpPr>
            <a:spLocks noGrp="1"/>
          </p:cNvSpPr>
          <p:nvPr>
            <p:ph type="title"/>
          </p:nvPr>
        </p:nvSpPr>
        <p:spPr/>
        <p:txBody>
          <a:bodyPr>
            <a:normAutofit fontScale="90000"/>
          </a:bodyPr>
          <a:lstStyle/>
          <a:p>
            <a:r>
              <a:rPr lang="en-IN" b="1" dirty="0"/>
              <a:t>Part II</a:t>
            </a:r>
            <a:r>
              <a:rPr lang="en-IN" dirty="0"/>
              <a:t> – </a:t>
            </a:r>
            <a:r>
              <a:rPr lang="en-US" dirty="0"/>
              <a:t>I</a:t>
            </a:r>
            <a:r>
              <a:rPr lang="en-US" b="1" dirty="0"/>
              <a:t> Want to Drive a Car – </a:t>
            </a:r>
            <a:br>
              <a:rPr lang="en-US" b="1" dirty="0"/>
            </a:br>
            <a:r>
              <a:rPr lang="en-US" sz="2800" dirty="0"/>
              <a:t>Mukesh: Son of a bangle maker</a:t>
            </a:r>
            <a:endParaRPr lang="en-IN" sz="2800" dirty="0"/>
          </a:p>
        </p:txBody>
      </p:sp>
      <p:sp>
        <p:nvSpPr>
          <p:cNvPr id="3" name="Content Placeholder 2">
            <a:extLst>
              <a:ext uri="{FF2B5EF4-FFF2-40B4-BE49-F238E27FC236}">
                <a16:creationId xmlns="" xmlns:a16="http://schemas.microsoft.com/office/drawing/2014/main" id="{3A8AC2E9-EE2E-4ACD-8E62-BBA4B49D7A99}"/>
              </a:ext>
            </a:extLst>
          </p:cNvPr>
          <p:cNvSpPr>
            <a:spLocks noGrp="1"/>
          </p:cNvSpPr>
          <p:nvPr>
            <p:ph idx="1"/>
          </p:nvPr>
        </p:nvSpPr>
        <p:spPr>
          <a:xfrm>
            <a:off x="495299" y="1825625"/>
            <a:ext cx="11039475" cy="4351338"/>
          </a:xfrm>
        </p:spPr>
        <p:txBody>
          <a:bodyPr>
            <a:normAutofit lnSpcReduction="10000"/>
          </a:bodyPr>
          <a:lstStyle/>
          <a:p>
            <a:pPr marL="0" indent="0" algn="just">
              <a:buNone/>
            </a:pPr>
            <a:r>
              <a:rPr lang="en-US" dirty="0"/>
              <a:t>The second part deals with the life of Mukesh, who belongs to the family of Bangle-makers. Firozabad is best known for its glass-blowing industry. Nearly 20,000 children are engaged in this business and the law that forbids child </a:t>
            </a:r>
            <a:r>
              <a:rPr lang="en-US" dirty="0" err="1"/>
              <a:t>labour</a:t>
            </a:r>
            <a:r>
              <a:rPr lang="en-US" dirty="0"/>
              <a:t> is not known here. The living condition and the working environment is a woeful tale. Life in dingy cells and working close to hot furnaces make these children blind when they step into the adulthood. Weighed down by the debt, they can neither think nor find a way to come out of this trap. The politicians, middlemen, policemen and bureaucrats obstruct their ways of progress. The women in the household consider it as their fate and just follow the tradition. Mukesh is different from the rest of the folk there. He dreams to become a motor mechanic. </a:t>
            </a:r>
            <a:endParaRPr lang="en-IN" dirty="0"/>
          </a:p>
        </p:txBody>
      </p:sp>
    </p:spTree>
    <p:extLst>
      <p:ext uri="{BB962C8B-B14F-4D97-AF65-F5344CB8AC3E}">
        <p14:creationId xmlns="" xmlns:p14="http://schemas.microsoft.com/office/powerpoint/2010/main" val="322512100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126</TotalTime>
  <Words>1138</Words>
  <Application>Microsoft Office PowerPoint</Application>
  <PresentationFormat>Custom</PresentationFormat>
  <Paragraphs>78</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Flow</vt:lpstr>
      <vt:lpstr>LOST SPRING</vt:lpstr>
      <vt:lpstr>About the Author</vt:lpstr>
      <vt:lpstr>Introduction </vt:lpstr>
      <vt:lpstr>Vocabulary</vt:lpstr>
      <vt:lpstr>Slide 5</vt:lpstr>
      <vt:lpstr>Slide 6</vt:lpstr>
      <vt:lpstr>Slide 7</vt:lpstr>
      <vt:lpstr>Summary  (Part I): ‘Sometimes I Find a Rupee in the Garbage’ - Saheb-e-Alam (A rag picker)</vt:lpstr>
      <vt:lpstr>Part II – I Want to Drive a Car –  Mukesh: Son of a bangle maker</vt:lpstr>
      <vt:lpstr>Gist: (Sometimes I find a rupee in garbage)</vt:lpstr>
      <vt:lpstr>Slide 11</vt:lpstr>
      <vt:lpstr>I want to drive a car</vt:lpstr>
      <vt:lpstr>Useful Links: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LOST SPRING</dc:title>
  <dc:creator>SK biswal</dc:creator>
  <cp:lastModifiedBy>SK biswal</cp:lastModifiedBy>
  <cp:revision>13</cp:revision>
  <dcterms:created xsi:type="dcterms:W3CDTF">2020-04-16T02:13:44Z</dcterms:created>
  <dcterms:modified xsi:type="dcterms:W3CDTF">2020-04-18T02:23:52Z</dcterms:modified>
</cp:coreProperties>
</file>